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31" r:id="rId2"/>
    <p:sldId id="332" r:id="rId3"/>
    <p:sldId id="333" r:id="rId4"/>
    <p:sldId id="335" r:id="rId5"/>
    <p:sldId id="336" r:id="rId6"/>
    <p:sldId id="337" r:id="rId7"/>
    <p:sldId id="338" r:id="rId8"/>
    <p:sldId id="339" r:id="rId9"/>
    <p:sldId id="340" r:id="rId10"/>
    <p:sldId id="345" r:id="rId11"/>
    <p:sldId id="341" r:id="rId12"/>
    <p:sldId id="342" r:id="rId13"/>
    <p:sldId id="343" r:id="rId14"/>
    <p:sldId id="344" r:id="rId15"/>
    <p:sldId id="318" r:id="rId16"/>
    <p:sldId id="320" r:id="rId17"/>
    <p:sldId id="317" r:id="rId18"/>
    <p:sldId id="314" r:id="rId19"/>
    <p:sldId id="315"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08-12-2021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dirty="0"/>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dirty="0">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dirty="0">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12/8/2021</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tiff"/><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4.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34</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smtClean="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smtClean="0">
                <a:solidFill>
                  <a:srgbClr val="24292F"/>
                </a:solidFill>
              </a:rPr>
              <a:t>9. Add </a:t>
            </a:r>
            <a:r>
              <a:rPr lang="en-US" sz="1700" dirty="0">
                <a:solidFill>
                  <a:srgbClr val="24292F"/>
                </a:solidFill>
              </a:rPr>
              <a:t>the annotation @ObjectModel.Query.ImplementedBy </a:t>
            </a:r>
            <a:endParaRPr lang="en-US" sz="1700" dirty="0" smtClean="0">
              <a:solidFill>
                <a:srgbClr val="24292F"/>
              </a:solidFill>
            </a:endParaRPr>
          </a:p>
          <a:p>
            <a:r>
              <a:rPr lang="en-US" sz="1700" dirty="0" smtClean="0">
                <a:solidFill>
                  <a:srgbClr val="24292F"/>
                </a:solidFill>
              </a:rPr>
              <a:t>to </a:t>
            </a:r>
            <a:r>
              <a:rPr lang="en-US" sz="1700" dirty="0">
                <a:solidFill>
                  <a:srgbClr val="24292F"/>
                </a:solidFill>
              </a:rPr>
              <a:t>the DDL source code</a:t>
            </a:r>
            <a:r>
              <a:rPr lang="en-US" sz="1700" dirty="0"/>
              <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smtClean="0">
                <a:solidFill>
                  <a:srgbClr val="24292F"/>
                </a:solidFill>
              </a:rPr>
              <a:t>1.Search </a:t>
            </a:r>
            <a:r>
              <a:rPr lang="en-US" sz="1800" dirty="0">
                <a:solidFill>
                  <a:srgbClr val="24292F"/>
                </a:solidFill>
              </a:rPr>
              <a:t>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smtClean="0">
                <a:solidFill>
                  <a:srgbClr val="24292F"/>
                </a:solidFill>
              </a:rPr>
              <a:t>2.Create </a:t>
            </a:r>
            <a:r>
              <a:rPr lang="en-US" sz="1700" dirty="0">
                <a:solidFill>
                  <a:srgbClr val="24292F"/>
                </a:solidFill>
              </a:rPr>
              <a:t>a new ABAP class ZCL_CE_RAP_AGENCY_XX for custom entity ZCE_RAP_AGENCY_XX.</a:t>
            </a:r>
            <a:r>
              <a:rPr lang="en-US" sz="1700" dirty="0"/>
              <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Class Implementation</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smtClean="0">
                <a:solidFill>
                  <a:srgbClr val="24292F"/>
                </a:solidFill>
              </a:rPr>
              <a:t>3. Add </a:t>
            </a:r>
            <a:r>
              <a:rPr lang="en-US" sz="1800" dirty="0">
                <a:solidFill>
                  <a:srgbClr val="24292F"/>
                </a:solidFill>
              </a:rPr>
              <a:t>interface IF_RAP_QUERY_PROVIDER to the query implementation class ZCL_CE_RAP_AGENCY_XX</a:t>
            </a:r>
            <a:r>
              <a:rPr lang="en-US" sz="1800" dirty="0"/>
              <a:t/>
            </a:r>
            <a:br>
              <a:rPr lang="en-US" sz="1800" dirty="0"/>
            </a:br>
            <a:r>
              <a:rPr lang="en-US" sz="1800" dirty="0">
                <a:solidFill>
                  <a:srgbClr val="24292F"/>
                </a:solidFill>
              </a:rPr>
              <a:t>Add the following statement in the public section</a:t>
            </a:r>
            <a:r>
              <a:rPr lang="en-US" sz="1800" dirty="0"/>
              <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smtClean="0">
                <a:solidFill>
                  <a:srgbClr val="24292F"/>
                </a:solidFill>
              </a:rPr>
              <a:t>4. Add </a:t>
            </a:r>
            <a:r>
              <a:rPr lang="en-US" sz="1800" dirty="0">
                <a:solidFill>
                  <a:srgbClr val="24292F"/>
                </a:solidFill>
              </a:rPr>
              <a:t>an implementation for the method if_rap_query_provider~select</a:t>
            </a:r>
            <a:r>
              <a:rPr lang="en-US" sz="1800" dirty="0" smtClean="0">
                <a:solidFill>
                  <a:srgbClr val="24292F"/>
                </a:solidFill>
              </a:rPr>
              <a:t>.</a:t>
            </a:r>
          </a:p>
          <a:p>
            <a:r>
              <a:rPr lang="en-US" sz="1800" dirty="0" smtClean="0">
                <a:solidFill>
                  <a:srgbClr val="24292F"/>
                </a:solidFill>
                <a:hlinkClick r:id="rId5"/>
              </a:rPr>
              <a:t>Code here </a:t>
            </a:r>
            <a:r>
              <a:rPr lang="en-US" sz="1800" dirty="0" smtClean="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Something Important</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Test the Custom Entity in Projection CDS</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766820" y="6472169"/>
            <a:ext cx="2383566"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ctr"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694812" y="6453336"/>
            <a:ext cx="2455574"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defTabSz="914400">
              <a:defRPr/>
            </a:pPr>
            <a:r>
              <a:rPr lang="en-US" sz="1400" b="1" dirty="0">
                <a:solidFill>
                  <a:schemeClr val="bg1"/>
                </a:solidFill>
              </a:rPr>
              <a:t>www.Anubhavtrainings.com</a:t>
            </a: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622804" y="6472169"/>
            <a:ext cx="2527582" cy="359545"/>
          </a:xfrm>
        </p:spPr>
        <p:txBody>
          <a:bodyPr/>
          <a:lstStyle/>
          <a:p>
            <a:pPr lvl="0" defTabSz="914400">
              <a:defRPr/>
            </a:pPr>
            <a:r>
              <a:rPr lang="en-US" sz="1400" b="1" dirty="0">
                <a:solidFill>
                  <a:schemeClr val="bg1"/>
                </a:solidFill>
              </a:rPr>
              <a:t>www.Anubhavtrainings.com</a:t>
            </a: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34</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37190" y="986358"/>
            <a:ext cx="7962085" cy="224587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Fiori App with Launchpad in </a:t>
            </a:r>
            <a:r>
              <a:rPr lang="en-US" sz="1999" dirty="0" smtClean="0">
                <a:solidFill>
                  <a:schemeClr val="bg1"/>
                </a:solidFill>
              </a:rPr>
              <a:t>BTP</a:t>
            </a:r>
          </a:p>
          <a:p>
            <a:pPr marL="133234" indent="-285664">
              <a:buFont typeface="Arial" panose="020B0604020202020204" pitchFamily="34" charset="0"/>
              <a:buChar char="•"/>
            </a:pPr>
            <a:r>
              <a:rPr lang="en-US" sz="1999" dirty="0" smtClean="0">
                <a:solidFill>
                  <a:schemeClr val="bg1"/>
                </a:solidFill>
              </a:rPr>
              <a:t>Service Consumption Model</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smtClean="0">
                <a:solidFill>
                  <a:schemeClr val="bg1"/>
                </a:solidFill>
              </a:rPr>
              <a:t>Create Class for Custom Entity</a:t>
            </a:r>
          </a:p>
          <a:p>
            <a:pPr marL="133234" indent="-285664">
              <a:buFont typeface="Arial" panose="020B0604020202020204" pitchFamily="34" charset="0"/>
              <a:buChar char="•"/>
            </a:pPr>
            <a:r>
              <a:rPr lang="en-US" sz="1999" dirty="0" smtClean="0">
                <a:solidFill>
                  <a:schemeClr val="bg1"/>
                </a:solidFill>
              </a:rPr>
              <a:t>Test Custom Entity</a:t>
            </a:r>
            <a:endParaRPr lang="en-IN" sz="1999" dirty="0">
              <a:solidFill>
                <a:schemeClr val="bg1"/>
              </a:solidFill>
            </a:endParaRPr>
          </a:p>
        </p:txBody>
      </p:sp>
    </p:spTree>
    <p:extLst>
      <p:ext uri="{BB962C8B-B14F-4D97-AF65-F5344CB8AC3E}">
        <p14:creationId xmlns:p14="http://schemas.microsoft.com/office/powerpoint/2010/main" val="37225466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Fiori App with Launchpad and BTP</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1880351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Introduction to Scenario &amp; Flow</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r>
              <a:rPr lang="en-US" sz="2000" dirty="0" smtClean="0"/>
              <a:t>.</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Tree>
    <p:extLst>
      <p:ext uri="{BB962C8B-B14F-4D97-AF65-F5344CB8AC3E}">
        <p14:creationId xmlns:p14="http://schemas.microsoft.com/office/powerpoint/2010/main" val="35853100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endParaRPr lang="en-US" sz="1800" dirty="0" smtClean="0"/>
          </a:p>
          <a:p>
            <a:r>
              <a:rPr lang="en-US" sz="1800" b="1" dirty="0" smtClean="0"/>
              <a:t>Step1</a:t>
            </a:r>
            <a:r>
              <a:rPr lang="en-US" sz="1800" dirty="0" smtClean="0"/>
              <a:t>: Download </a:t>
            </a:r>
            <a:r>
              <a:rPr lang="en-US" sz="1800" dirty="0"/>
              <a:t>$metadata </a:t>
            </a:r>
            <a:r>
              <a:rPr lang="en-US" sz="1800" dirty="0" smtClean="0"/>
              <a:t>file</a:t>
            </a:r>
            <a:r>
              <a:rPr lang="en-US" sz="1800" dirty="0"/>
              <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smtClean="0">
                <a:solidFill>
                  <a:srgbClr val="24292F"/>
                </a:solidFill>
              </a:rPr>
              <a:t>Step2</a:t>
            </a:r>
            <a:r>
              <a:rPr lang="en-US" sz="1800" dirty="0" smtClean="0">
                <a:solidFill>
                  <a:srgbClr val="24292F"/>
                </a:solidFill>
              </a:rPr>
              <a:t>: Create </a:t>
            </a:r>
            <a:r>
              <a:rPr lang="en-US" sz="1800" dirty="0">
                <a:solidFill>
                  <a:srgbClr val="24292F"/>
                </a:solidFill>
              </a:rPr>
              <a:t>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smtClean="0"/>
              <a:t>Steps for Creating Service Consumption Model Click Next to Each step and finish.</a:t>
            </a:r>
            <a:endParaRPr lang="en-US" sz="1800" dirty="0"/>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r>
              <a:rPr lang="en-US" sz="1800" dirty="0" smtClean="0">
                <a:solidFill>
                  <a:srgbClr val="24292F"/>
                </a:solidFill>
              </a:rPr>
              <a:t>.</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r>
              <a:rPr lang="en-US" sz="1800" dirty="0"/>
              <a:t/>
            </a:r>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smtClean="0">
                <a:solidFill>
                  <a:srgbClr val="24292F"/>
                </a:solidFill>
              </a:rPr>
              <a:t>1. Right-click </a:t>
            </a:r>
            <a:r>
              <a:rPr lang="en-US" sz="1800" dirty="0">
                <a:solidFill>
                  <a:srgbClr val="24292F"/>
                </a:solidFill>
              </a:rPr>
              <a:t>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smtClean="0">
                <a:solidFill>
                  <a:srgbClr val="24292F"/>
                </a:solidFill>
              </a:rPr>
              <a:t>2. Start </a:t>
            </a:r>
            <a:r>
              <a:rPr lang="en-US" sz="1600" dirty="0">
                <a:solidFill>
                  <a:srgbClr val="24292F"/>
                </a:solidFill>
              </a:rPr>
              <a:t>with creating a new data definition ZCE_RAP_AGENCY_XX using the template for a Custom Entity. </a:t>
            </a:r>
            <a:endParaRPr lang="en-US" sz="1600" dirty="0" smtClean="0">
              <a:solidFill>
                <a:srgbClr val="24292F"/>
              </a:solidFill>
            </a:endParaRPr>
          </a:p>
          <a:p>
            <a:r>
              <a:rPr lang="en-US" sz="1600" dirty="0" smtClean="0">
                <a:solidFill>
                  <a:srgbClr val="24292F"/>
                </a:solidFill>
              </a:rPr>
              <a:t>The </a:t>
            </a:r>
            <a:r>
              <a:rPr lang="en-US" sz="1600" dirty="0">
                <a:solidFill>
                  <a:srgbClr val="24292F"/>
                </a:solidFill>
              </a:rPr>
              <a:t>New Data Definition dialogue </a:t>
            </a:r>
            <a:r>
              <a:rPr lang="en-US" sz="1600" dirty="0" smtClean="0">
                <a:solidFill>
                  <a:srgbClr val="24292F"/>
                </a:solidFill>
              </a:rPr>
              <a:t>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smtClean="0">
                <a:solidFill>
                  <a:srgbClr val="24292F"/>
                </a:solidFill>
              </a:rPr>
              <a:t> Press </a:t>
            </a:r>
            <a:r>
              <a:rPr lang="en-US" sz="1600" dirty="0">
                <a:solidFill>
                  <a:srgbClr val="24292F"/>
                </a:solidFill>
              </a:rPr>
              <a:t>Next. Do NOT press Finish. Caution If you would press Finish instead of Next the wizard will use the template that was used the last time when this wizard was used by the developer</a:t>
            </a:r>
            <a:r>
              <a:rPr lang="en-US" sz="1600" dirty="0" smtClean="0">
                <a:solidFill>
                  <a:srgbClr val="24292F"/>
                </a:solidFill>
              </a:rPr>
              <a:t>.</a:t>
            </a:r>
            <a:endParaRPr lang="en-US" sz="1600" dirty="0">
              <a:solidFill>
                <a:srgbClr val="24292F"/>
              </a:solidFill>
            </a:endParaRPr>
          </a:p>
        </p:txBody>
      </p:sp>
      <p:sp>
        <p:nvSpPr>
          <p:cNvPr id="7" name="Rectangle 6"/>
          <p:cNvSpPr/>
          <p:nvPr/>
        </p:nvSpPr>
        <p:spPr>
          <a:xfrm>
            <a:off x="6928827" y="883509"/>
            <a:ext cx="4451852" cy="830997"/>
          </a:xfrm>
          <a:prstGeom prst="rect">
            <a:avLst/>
          </a:prstGeom>
        </p:spPr>
        <p:txBody>
          <a:bodyPr wrap="square">
            <a:spAutoFit/>
          </a:bodyPr>
          <a:lstStyle/>
          <a:p>
            <a:r>
              <a:rPr lang="en-US" sz="1600" dirty="0" smtClean="0">
                <a:solidFill>
                  <a:srgbClr val="24292F"/>
                </a:solidFill>
              </a:rPr>
              <a:t>4. Select </a:t>
            </a:r>
            <a:r>
              <a:rPr lang="en-US" sz="1600" dirty="0">
                <a:solidFill>
                  <a:srgbClr val="24292F"/>
                </a:solidFill>
              </a:rPr>
              <a:t>the template Define Custom Entity with </a:t>
            </a:r>
            <a:r>
              <a:rPr lang="en-US" sz="1600" dirty="0" smtClean="0">
                <a:solidFill>
                  <a:srgbClr val="24292F"/>
                </a:solidFill>
              </a:rPr>
              <a:t>Parameters.</a:t>
            </a:r>
            <a:r>
              <a:rPr lang="en-US" sz="1600" dirty="0"/>
              <a:t/>
            </a:r>
            <a:br>
              <a:rPr lang="en-US" sz="1600" dirty="0"/>
            </a:br>
            <a:r>
              <a:rPr lang="en-US" sz="1600" dirty="0">
                <a:solidFill>
                  <a:srgbClr val="24292F"/>
                </a:solidFill>
              </a:rPr>
              <a:t>Press </a:t>
            </a:r>
            <a:r>
              <a:rPr lang="en-US" sz="1600" dirty="0" smtClean="0">
                <a:solidFill>
                  <a:srgbClr val="24292F"/>
                </a:solidFill>
              </a:rPr>
              <a:t>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smtClean="0">
                <a:solidFill>
                  <a:srgbClr val="24292F"/>
                </a:solidFill>
              </a:rPr>
              <a:t>5. Edit </a:t>
            </a:r>
            <a:r>
              <a:rPr lang="en-US" sz="1800" dirty="0">
                <a:solidFill>
                  <a:srgbClr val="24292F"/>
                </a:solidFill>
              </a:rPr>
              <a:t>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smtClean="0">
                <a:latin typeface="Cooper Black" panose="0208090404030B020404" pitchFamily="18" charset="0"/>
              </a:rPr>
              <a:t>Creating Custom Entity</a:t>
            </a:r>
            <a:endParaRPr lang="en-US" dirty="0">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smtClean="0">
                <a:solidFill>
                  <a:srgbClr val="24292F"/>
                </a:solidFill>
              </a:rPr>
              <a:t>6. Now</a:t>
            </a:r>
            <a:r>
              <a:rPr lang="en-US" sz="1800" dirty="0">
                <a:solidFill>
                  <a:srgbClr val="24292F"/>
                </a:solidFill>
              </a:rPr>
              <a:t>, open the abstract entity you created in </a:t>
            </a:r>
            <a:r>
              <a:rPr lang="en-US" sz="1800" dirty="0" smtClean="0">
                <a:solidFill>
                  <a:srgbClr val="24292F"/>
                </a:solidFill>
              </a:rPr>
              <a:t>Service Consumption Model </a:t>
            </a:r>
            <a:r>
              <a:rPr lang="en-US" sz="1800" dirty="0">
                <a:solidFill>
                  <a:srgbClr val="24292F"/>
                </a:solidFill>
              </a:rPr>
              <a:t>in the source code editor</a:t>
            </a:r>
            <a:r>
              <a:rPr lang="en-US" sz="1800" dirty="0"/>
              <a:t/>
            </a:r>
            <a:br>
              <a:rPr lang="en-US" sz="1800" dirty="0"/>
            </a:br>
            <a:r>
              <a:rPr lang="en-US" sz="1800" dirty="0">
                <a:solidFill>
                  <a:srgbClr val="24292F"/>
                </a:solidFill>
              </a:rPr>
              <a:t>Navigate to the abstract entity ZRAP_XXZ_TRAVEL_AGENCY_ES5 in the Project Explorer</a:t>
            </a:r>
            <a:r>
              <a:rPr lang="en-US" sz="1800" dirty="0"/>
              <a:t/>
            </a:r>
            <a:br>
              <a:rPr lang="en-US" sz="1800" dirty="0"/>
            </a:br>
            <a:r>
              <a:rPr lang="en-US" sz="1800" dirty="0">
                <a:solidFill>
                  <a:srgbClr val="24292F"/>
                </a:solidFill>
              </a:rPr>
              <a:t>Double click on it to open the source code </a:t>
            </a:r>
            <a:r>
              <a:rPr lang="en-US" sz="1800" dirty="0" smtClean="0">
                <a:solidFill>
                  <a:srgbClr val="24292F"/>
                </a:solidFill>
              </a:rPr>
              <a:t>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smtClean="0"/>
              <a:t>7. Copy </a:t>
            </a:r>
            <a:r>
              <a:rPr lang="en-US" sz="1800" dirty="0"/>
              <a:t>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10180</TotalTime>
  <Words>976</Words>
  <Application>Microsoft Office PowerPoint</Application>
  <PresentationFormat>Custom</PresentationFormat>
  <Paragraphs>101</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Office Theme</vt:lpstr>
      <vt:lpstr>PowerPoint Presentation</vt:lpstr>
      <vt:lpstr>PowerPoint Presentation</vt:lpstr>
      <vt:lpstr>Fiori App with Launchpad and BTP</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289</cp:revision>
  <dcterms:created xsi:type="dcterms:W3CDTF">2013-09-12T13:05:01Z</dcterms:created>
  <dcterms:modified xsi:type="dcterms:W3CDTF">2021-12-08T10:53:39Z</dcterms:modified>
</cp:coreProperties>
</file>